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embedTrueTypeFonts="1">
  <p:sldMasterIdLst>
    <p:sldMasterId id="2147483660" r:id="rId1"/>
  </p:sldMasterIdLst>
  <p:notesMasterIdLst>
    <p:notesMasterId r:id="rId8"/>
  </p:notesMasterIdLst>
  <p:handoutMasterIdLst>
    <p:handoutMasterId r:id="rId9"/>
  </p:handoutMasterIdLst>
  <p:sldIdLst>
    <p:sldId id="257" r:id="rId2"/>
    <p:sldId id="258" r:id="rId3"/>
    <p:sldId id="260" r:id="rId4"/>
    <p:sldId id="262" r:id="rId5"/>
    <p:sldId id="259" r:id="rId6"/>
    <p:sldId id="261" r:id="rId7"/>
  </p:sldIdLst>
  <p:sldSz cx="9144000" cy="5143500" type="screen16x9"/>
  <p:notesSz cx="6858000" cy="9144000"/>
  <p:embeddedFontLst>
    <p:embeddedFont>
      <p:font typeface="Verdana" panose="020B0604030504040204" pitchFamily="34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orient="horz" pos="3117">
          <p15:clr>
            <a:srgbClr val="A4A3A4"/>
          </p15:clr>
        </p15:guide>
        <p15:guide id="3" orient="horz" pos="350">
          <p15:clr>
            <a:srgbClr val="A4A3A4"/>
          </p15:clr>
        </p15:guide>
        <p15:guide id="4" orient="horz" pos="146">
          <p15:clr>
            <a:srgbClr val="A4A3A4"/>
          </p15:clr>
        </p15:guide>
        <p15:guide id="5" orient="horz" pos="826">
          <p15:clr>
            <a:srgbClr val="A4A3A4"/>
          </p15:clr>
        </p15:guide>
        <p15:guide id="6" orient="horz" pos="917">
          <p15:clr>
            <a:srgbClr val="A4A3A4"/>
          </p15:clr>
        </p15:guide>
        <p15:guide id="7" orient="horz" pos="3003">
          <p15:clr>
            <a:srgbClr val="A4A3A4"/>
          </p15:clr>
        </p15:guide>
        <p15:guide id="8" pos="2880">
          <p15:clr>
            <a:srgbClr val="A4A3A4"/>
          </p15:clr>
        </p15:guide>
        <p15:guide id="9" pos="113">
          <p15:clr>
            <a:srgbClr val="A4A3A4"/>
          </p15:clr>
        </p15:guide>
        <p15:guide id="10" pos="5647">
          <p15:clr>
            <a:srgbClr val="A4A3A4"/>
          </p15:clr>
        </p15:guide>
        <p15:guide id="11" pos="5148">
          <p15:clr>
            <a:srgbClr val="A4A3A4"/>
          </p15:clr>
        </p15:guide>
        <p15:guide id="12" pos="5035">
          <p15:clr>
            <a:srgbClr val="A4A3A4"/>
          </p15:clr>
        </p15:guide>
        <p15:guide id="13" pos="226">
          <p15:clr>
            <a:srgbClr val="A4A3A4"/>
          </p15:clr>
        </p15:guide>
        <p15:guide id="14" pos="553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9A1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ittlere Formatvorlage 2 - Akz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87" d="100"/>
          <a:sy n="87" d="100"/>
        </p:scale>
        <p:origin x="-664" y="-76"/>
      </p:cViewPr>
      <p:guideLst>
        <p:guide orient="horz" pos="1620"/>
        <p:guide orient="horz" pos="3117"/>
        <p:guide orient="horz" pos="350"/>
        <p:guide orient="horz" pos="146"/>
        <p:guide orient="horz" pos="826"/>
        <p:guide orient="horz" pos="917"/>
        <p:guide orient="horz" pos="3003"/>
        <p:guide pos="2880"/>
        <p:guide pos="113"/>
        <p:guide pos="5647"/>
        <p:guide pos="5148"/>
        <p:guide pos="5035"/>
        <p:guide pos="226"/>
        <p:guide pos="553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-387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85B4C-A22D-49B9-92F2-B11E9429726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10902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2A805-C6E2-411F-9012-48835965073A}" type="datetimeFigureOut">
              <a:rPr lang="de-DE" smtClean="0"/>
              <a:pPr/>
              <a:t>10.10.2014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5EFEC1-7EDD-4199-82B3-194936FA7632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572188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1.bin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2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3.bin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4.bin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5.bin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6.bin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7.bin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2.png"/><Relationship Id="rId4" Type="http://schemas.openxmlformats.org/officeDocument/2006/relationships/oleObject" Target="../embeddings/oleObject8.bin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hteck 14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7" name="Grafik 6" descr="ex_01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4" name="Rechteck 13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028" name="Object 2"/>
          <p:cNvGraphicFramePr>
            <a:graphicFrameLocks noChangeAspect="1"/>
          </p:cNvGraphicFramePr>
          <p:nvPr/>
        </p:nvGraphicFramePr>
        <p:xfrm>
          <a:off x="5815482" y="179388"/>
          <a:ext cx="2412000" cy="1380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1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482" y="179388"/>
                        <a:ext cx="2412000" cy="138037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In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11267" name="Object 7"/>
          <p:cNvGraphicFramePr>
            <a:graphicFrameLocks noChangeAspect="1"/>
          </p:cNvGraphicFramePr>
          <p:nvPr/>
        </p:nvGraphicFramePr>
        <p:xfrm>
          <a:off x="7412038" y="195263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11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38" y="195263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L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/>
          <p:cNvSpPr>
            <a:spLocks noGrp="1"/>
          </p:cNvSpPr>
          <p:nvPr>
            <p:ph type="title" hasCustomPrompt="1"/>
          </p:nvPr>
        </p:nvSpPr>
        <p:spPr>
          <a:xfrm>
            <a:off x="179511" y="231775"/>
            <a:ext cx="7813551" cy="10795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7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13675" cy="3312000"/>
          </a:xfrm>
        </p:spPr>
        <p:txBody>
          <a:bodyPr wrap="square"/>
          <a:lstStyle>
            <a:lvl1pPr marL="0" indent="0">
              <a:lnSpc>
                <a:spcPts val="1800"/>
              </a:lnSpc>
              <a:spcAft>
                <a:spcPts val="650"/>
              </a:spcAft>
              <a:buSzPct val="25000"/>
              <a:tabLst/>
              <a:defRPr sz="1600"/>
            </a:lvl1pPr>
            <a:lvl2pPr marL="358775" indent="-358775">
              <a:lnSpc>
                <a:spcPts val="1800"/>
              </a:lnSpc>
              <a:spcAft>
                <a:spcPts val="600"/>
              </a:spcAft>
              <a:defRPr sz="1600"/>
            </a:lvl2pPr>
            <a:lvl3pPr marL="719138" indent="-360363">
              <a:lnSpc>
                <a:spcPts val="1800"/>
              </a:lnSpc>
              <a:spcAft>
                <a:spcPts val="600"/>
              </a:spcAft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7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0CCD226-8E96-416C-9D9A-F4DCBD267300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38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39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C8A787C3-04D9-4C52-B222-805353B623A1}" type="slidenum">
              <a:rPr lang="de-DE" smtClean="0"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79512" y="231775"/>
            <a:ext cx="7813551" cy="10795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8" y="1455263"/>
            <a:ext cx="3816548" cy="3312000"/>
          </a:xfrm>
        </p:spPr>
        <p:txBody>
          <a:bodyPr wrap="square"/>
          <a:lstStyle>
            <a:lvl1pPr>
              <a:buSzPct val="25000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5" name="Inhaltsplatzhalter 3"/>
          <p:cNvSpPr>
            <a:spLocks noGrp="1"/>
          </p:cNvSpPr>
          <p:nvPr>
            <p:ph sz="quarter" idx="11"/>
          </p:nvPr>
        </p:nvSpPr>
        <p:spPr>
          <a:xfrm>
            <a:off x="4176712" y="1455738"/>
            <a:ext cx="3816349" cy="3311525"/>
          </a:xfrm>
        </p:spPr>
        <p:txBody>
          <a:bodyPr/>
          <a:lstStyle>
            <a:lvl1pPr>
              <a:buSzPct val="25000"/>
              <a:buFont typeface="Verdana" pitchFamily="34" charset="0"/>
              <a:buChar char=" "/>
              <a:defRPr sz="1600"/>
            </a:lvl1pPr>
            <a:lvl2pPr>
              <a:defRPr sz="1600"/>
            </a:lvl2pPr>
            <a:lvl3pPr>
              <a:defRPr sz="1600"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34F573A-864D-48B5-BD32-F335EA5F6291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33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A2DD98F-E37A-4B02-BBAC-4F05BB13415E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34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35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1_120ppi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58775" y="1818089"/>
            <a:ext cx="8604875" cy="2949174"/>
          </a:xfrm>
          <a:prstGeom prst="rect">
            <a:avLst/>
          </a:prstGeom>
        </p:spPr>
      </p:pic>
      <p:sp>
        <p:nvSpPr>
          <p:cNvPr id="11" name="Rechteck 10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2053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 descr="ex_02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3723878"/>
            <a:ext cx="8604000" cy="1043385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3077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0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Ex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hteck 18"/>
          <p:cNvSpPr/>
          <p:nvPr/>
        </p:nvSpPr>
        <p:spPr>
          <a:xfrm>
            <a:off x="179512" y="3723879"/>
            <a:ext cx="8604000" cy="122396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ex_02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60887" y="1818088"/>
            <a:ext cx="8603726" cy="2949175"/>
          </a:xfrm>
          <a:prstGeom prst="rect">
            <a:avLst/>
          </a:prstGeom>
        </p:spPr>
      </p:pic>
      <p:sp>
        <p:nvSpPr>
          <p:cNvPr id="18" name="Rechteck 17"/>
          <p:cNvSpPr/>
          <p:nvPr/>
        </p:nvSpPr>
        <p:spPr>
          <a:xfrm>
            <a:off x="179512" y="3723878"/>
            <a:ext cx="8604000" cy="1079952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 hasCustomPrompt="1"/>
          </p:nvPr>
        </p:nvSpPr>
        <p:spPr>
          <a:xfrm>
            <a:off x="467544" y="3723879"/>
            <a:ext cx="8208912" cy="1043384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Extern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410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3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 descr="in_01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1028" name="Object 7"/>
          <p:cNvGraphicFramePr>
            <a:graphicFrameLocks noChangeAspect="1"/>
          </p:cNvGraphicFramePr>
          <p:nvPr/>
        </p:nvGraphicFramePr>
        <p:xfrm>
          <a:off x="7412014" y="194738"/>
          <a:ext cx="1573188" cy="900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5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2014" y="194738"/>
                        <a:ext cx="1573188" cy="9007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1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2" name="Grafik 11" descr="in_01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48"/>
          <a:stretch>
            <a:fillRect/>
          </a:stretch>
        </p:blipFill>
        <p:spPr>
          <a:xfrm>
            <a:off x="360887" y="1312006"/>
            <a:ext cx="8603726" cy="345598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7172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9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08912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Intern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/>
          <p:cNvSpPr/>
          <p:nvPr/>
        </p:nvSpPr>
        <p:spPr>
          <a:xfrm>
            <a:off x="179512" y="2859782"/>
            <a:ext cx="8604000" cy="2088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9" name="Grafik 8" descr="in_02_120ppi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48"/>
          <a:stretch>
            <a:fillRect/>
          </a:stretch>
        </p:blipFill>
        <p:spPr>
          <a:xfrm>
            <a:off x="360887" y="1311275"/>
            <a:ext cx="8603726" cy="3455988"/>
          </a:xfrm>
          <a:prstGeom prst="rect">
            <a:avLst/>
          </a:prstGeom>
        </p:spPr>
      </p:pic>
      <p:sp>
        <p:nvSpPr>
          <p:cNvPr id="15" name="Rechteck 14"/>
          <p:cNvSpPr/>
          <p:nvPr/>
        </p:nvSpPr>
        <p:spPr>
          <a:xfrm>
            <a:off x="179512" y="2859782"/>
            <a:ext cx="8604000" cy="198004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aphicFrame>
        <p:nvGraphicFramePr>
          <p:cNvPr id="9220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3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7"/>
            <a:ext cx="8208912" cy="863365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8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Intern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179512" y="2859782"/>
            <a:ext cx="8604000" cy="2088064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 descr="in_02_120ppi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1" b="2951"/>
          <a:stretch>
            <a:fillRect/>
          </a:stretch>
        </p:blipFill>
        <p:spPr>
          <a:xfrm>
            <a:off x="360613" y="1312006"/>
            <a:ext cx="8604000" cy="3455988"/>
          </a:xfrm>
          <a:prstGeom prst="rect">
            <a:avLst/>
          </a:prstGeom>
        </p:spPr>
      </p:pic>
      <p:graphicFrame>
        <p:nvGraphicFramePr>
          <p:cNvPr id="8196" name="Object 7"/>
          <p:cNvGraphicFramePr>
            <a:graphicFrameLocks noChangeAspect="1"/>
          </p:cNvGraphicFramePr>
          <p:nvPr/>
        </p:nvGraphicFramePr>
        <p:xfrm>
          <a:off x="7411512" y="194737"/>
          <a:ext cx="1573212" cy="900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3" name="Image" r:id="rId4" imgW="3221337" imgH="1845301" progId="">
                  <p:embed/>
                </p:oleObj>
              </mc:Choice>
              <mc:Fallback>
                <p:oleObj name="Image" r:id="rId4" imgW="3221337" imgH="1845301" progId="">
                  <p:embed/>
                  <p:pic>
                    <p:nvPicPr>
                      <p:cNvPr id="0" name="Object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11512" y="194737"/>
                        <a:ext cx="1573212" cy="900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hteck 12"/>
          <p:cNvSpPr/>
          <p:nvPr/>
        </p:nvSpPr>
        <p:spPr>
          <a:xfrm>
            <a:off x="179512" y="2859782"/>
            <a:ext cx="8604000" cy="1944049"/>
          </a:xfrm>
          <a:prstGeom prst="rect">
            <a:avLst/>
          </a:prstGeom>
          <a:solidFill>
            <a:srgbClr val="DD610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2819"/>
            <a:ext cx="8208912" cy="86444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 (Autoren, Datum, etc.)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9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08913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Vortragstitel Intern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Zwischentitel Exte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eck 17"/>
          <p:cNvSpPr/>
          <p:nvPr/>
        </p:nvSpPr>
        <p:spPr>
          <a:xfrm>
            <a:off x="360000" y="2681262"/>
            <a:ext cx="8604000" cy="2088000"/>
          </a:xfrm>
          <a:prstGeom prst="rect">
            <a:avLst/>
          </a:prstGeom>
          <a:solidFill>
            <a:srgbClr val="F6A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Rechteck 16"/>
          <p:cNvSpPr/>
          <p:nvPr/>
        </p:nvSpPr>
        <p:spPr>
          <a:xfrm>
            <a:off x="179512" y="2859782"/>
            <a:ext cx="8604000" cy="2086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Rechteck 18"/>
          <p:cNvSpPr/>
          <p:nvPr/>
        </p:nvSpPr>
        <p:spPr>
          <a:xfrm>
            <a:off x="360000" y="2859782"/>
            <a:ext cx="8424000" cy="1906618"/>
          </a:xfrm>
          <a:prstGeom prst="rect">
            <a:avLst/>
          </a:prstGeom>
          <a:solidFill>
            <a:srgbClr val="DD61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Titel 1"/>
          <p:cNvSpPr>
            <a:spLocks noGrp="1"/>
          </p:cNvSpPr>
          <p:nvPr>
            <p:ph type="ctrTitle" hasCustomPrompt="1"/>
          </p:nvPr>
        </p:nvSpPr>
        <p:spPr>
          <a:xfrm>
            <a:off x="467543" y="2859782"/>
            <a:ext cx="8232511" cy="1008112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Zwischentitel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sp>
        <p:nvSpPr>
          <p:cNvPr id="2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467544" y="3903898"/>
            <a:ext cx="8234790" cy="863364"/>
          </a:xfrm>
        </p:spPr>
        <p:txBody>
          <a:bodyPr/>
          <a:lstStyle>
            <a:lvl1pPr marL="360000" indent="-360000" algn="l">
              <a:spcBef>
                <a:spcPts val="0"/>
              </a:spcBef>
              <a:buNone/>
              <a:defRPr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Untertitel</a:t>
            </a:r>
          </a:p>
          <a:p>
            <a:r>
              <a:rPr lang="de-DE" dirty="0" smtClean="0"/>
              <a:t>2. Zeile</a:t>
            </a:r>
          </a:p>
          <a:p>
            <a:r>
              <a:rPr lang="de-DE" dirty="0" smtClean="0"/>
              <a:t>3. Zeile</a:t>
            </a:r>
            <a:endParaRPr lang="de-DE" dirty="0"/>
          </a:p>
        </p:txBody>
      </p:sp>
      <p:graphicFrame>
        <p:nvGraphicFramePr>
          <p:cNvPr id="9220" name="Object 2"/>
          <p:cNvGraphicFramePr>
            <a:graphicFrameLocks noChangeAspect="1"/>
          </p:cNvGraphicFramePr>
          <p:nvPr/>
        </p:nvGraphicFramePr>
        <p:xfrm>
          <a:off x="5815013" y="179388"/>
          <a:ext cx="2413000" cy="1381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3" name="Image" r:id="rId3" imgW="3221337" imgH="1845301" progId="">
                  <p:embed/>
                </p:oleObj>
              </mc:Choice>
              <mc:Fallback>
                <p:oleObj name="Image" r:id="rId3" imgW="3221337" imgH="1845301" progId="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815013" y="179388"/>
                        <a:ext cx="2413000" cy="1381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79387" y="1455738"/>
            <a:ext cx="7813675" cy="3311524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de-DE" dirty="0" smtClean="0"/>
              <a:t>Text</a:t>
            </a:r>
          </a:p>
          <a:p>
            <a:pPr lvl="1"/>
            <a:r>
              <a:rPr lang="de-DE" dirty="0" smtClean="0"/>
              <a:t>Aufzählung</a:t>
            </a:r>
          </a:p>
          <a:p>
            <a:pPr lvl="2"/>
            <a:r>
              <a:rPr lang="de-DE" dirty="0" smtClean="0"/>
              <a:t>Unterpunkt</a:t>
            </a:r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79511" y="231775"/>
            <a:ext cx="7813551" cy="1080000"/>
          </a:xfrm>
          <a:prstGeom prst="rect">
            <a:avLst/>
          </a:prstGeom>
        </p:spPr>
        <p:txBody>
          <a:bodyPr vert="horz" wrap="square" lIns="0" tIns="45720" rIns="91440" bIns="45720" rtlCol="0" anchor="t">
            <a:noAutofit/>
          </a:bodyPr>
          <a:lstStyle/>
          <a:p>
            <a:r>
              <a:rPr lang="de-DE" dirty="0" smtClean="0"/>
              <a:t>Folientitel</a:t>
            </a:r>
            <a:br>
              <a:rPr lang="de-DE" dirty="0" smtClean="0"/>
            </a:br>
            <a:r>
              <a:rPr lang="de-DE" dirty="0" smtClean="0"/>
              <a:t>2. Zeile</a:t>
            </a:r>
            <a:br>
              <a:rPr lang="de-DE" dirty="0" smtClean="0"/>
            </a:br>
            <a:r>
              <a:rPr lang="de-DE" dirty="0" smtClean="0"/>
              <a:t>3. Zeile</a:t>
            </a:r>
            <a:endParaRPr lang="de-DE" dirty="0"/>
          </a:p>
        </p:txBody>
      </p:sp>
      <p:pic>
        <p:nvPicPr>
          <p:cNvPr id="6" name="Picture 25"/>
          <p:cNvPicPr>
            <a:picLocks noChangeAspect="1" noChangeArrowheads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722"/>
          <a:stretch>
            <a:fillRect/>
          </a:stretch>
        </p:blipFill>
        <p:spPr bwMode="auto">
          <a:xfrm>
            <a:off x="8158110" y="161105"/>
            <a:ext cx="828092" cy="403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" name="Datumsplatzhalter 48"/>
          <p:cNvSpPr>
            <a:spLocks noGrp="1"/>
          </p:cNvSpPr>
          <p:nvPr>
            <p:ph type="dt" sz="half" idx="2"/>
          </p:nvPr>
        </p:nvSpPr>
        <p:spPr>
          <a:xfrm>
            <a:off x="7236296" y="4911055"/>
            <a:ext cx="756766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DEEBFC7F-B361-4A5E-B7FE-1A3E8D94CFF4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50" name="Fußzeilenplatzhalter 49"/>
          <p:cNvSpPr>
            <a:spLocks noGrp="1"/>
          </p:cNvSpPr>
          <p:nvPr>
            <p:ph type="ftr" sz="quarter" idx="3"/>
          </p:nvPr>
        </p:nvSpPr>
        <p:spPr>
          <a:xfrm>
            <a:off x="431540" y="4911055"/>
            <a:ext cx="6768752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Search Engine Implementation Seminar</a:t>
            </a:r>
          </a:p>
        </p:txBody>
      </p:sp>
      <p:sp>
        <p:nvSpPr>
          <p:cNvPr id="51" name="Foliennummernplatzhalter 50"/>
          <p:cNvSpPr>
            <a:spLocks noGrp="1"/>
          </p:cNvSpPr>
          <p:nvPr>
            <p:ph type="sldNum" sz="quarter" idx="4"/>
          </p:nvPr>
        </p:nvSpPr>
        <p:spPr>
          <a:xfrm>
            <a:off x="179388" y="4911055"/>
            <a:ext cx="216148" cy="180975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AD7EDDA2-D529-494D-8DD4-5843EC9A48A2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7" r:id="rId8"/>
    <p:sldLayoutId id="2147483669" r:id="rId9"/>
    <p:sldLayoutId id="2147483676" r:id="rId10"/>
    <p:sldLayoutId id="2147483679" r:id="rId11"/>
    <p:sldLayoutId id="2147483671" r:id="rId12"/>
    <p:sldLayoutId id="2147483678" r:id="rId13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spcBef>
          <a:spcPct val="0"/>
        </a:spcBef>
        <a:buNone/>
        <a:defRPr sz="2000" b="0" kern="1200" baseline="0">
          <a:solidFill>
            <a:srgbClr val="DD6108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ts val="1800"/>
        </a:lnSpc>
        <a:spcBef>
          <a:spcPts val="0"/>
        </a:spcBef>
        <a:spcAft>
          <a:spcPts val="650"/>
        </a:spcAft>
        <a:buClr>
          <a:schemeClr val="bg1"/>
        </a:buClr>
        <a:buSzPct val="25000"/>
        <a:buFont typeface="Verdana" pitchFamily="34" charset="0"/>
        <a:buChar char=" 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358775" indent="-358775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Arial" pitchFamily="34" charset="0"/>
        <a:buChar char="■"/>
        <a:defRPr sz="1600" i="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719138" indent="-360363" algn="l" defTabSz="914400" rtl="0" eaLnBrk="1" latinLnBrk="0" hangingPunct="1">
        <a:lnSpc>
          <a:spcPts val="1800"/>
        </a:lnSpc>
        <a:spcBef>
          <a:spcPts val="0"/>
        </a:spcBef>
        <a:spcAft>
          <a:spcPts val="600"/>
        </a:spcAft>
        <a:buClr>
          <a:schemeClr val="accent1"/>
        </a:buClr>
        <a:buFont typeface="Verdana" pitchFamily="34" charset="0"/>
        <a:buChar char="□"/>
        <a:tabLst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SearchEngineRetrEvil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Tim </a:t>
            </a:r>
            <a:r>
              <a:rPr lang="de-DE" dirty="0" err="1" smtClean="0"/>
              <a:t>Sporleder</a:t>
            </a:r>
            <a:r>
              <a:rPr lang="de-DE" dirty="0" smtClean="0"/>
              <a:t>, Manuel </a:t>
            </a:r>
            <a:r>
              <a:rPr lang="de-DE" dirty="0" err="1" smtClean="0"/>
              <a:t>Zedel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/>
              <a:t>Search Engine Implementation Seminar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General </a:t>
            </a:r>
            <a:r>
              <a:rPr lang="de-DE" dirty="0" err="1" smtClean="0"/>
              <a:t>facts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implementation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/>
            <a:r>
              <a:rPr lang="en-US" dirty="0" smtClean="0"/>
              <a:t>Indexing time: ~ 2.5h</a:t>
            </a:r>
          </a:p>
          <a:p>
            <a:pPr marL="285750" indent="-285750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Using </a:t>
            </a:r>
            <a:r>
              <a:rPr lang="en-US" dirty="0" err="1" smtClean="0"/>
              <a:t>Lucene</a:t>
            </a:r>
            <a:r>
              <a:rPr lang="en-US" dirty="0" smtClean="0"/>
              <a:t> </a:t>
            </a:r>
            <a:r>
              <a:rPr lang="en-US" dirty="0"/>
              <a:t>for pre-processing </a:t>
            </a:r>
            <a:endParaRPr lang="en-US" dirty="0" smtClean="0"/>
          </a:p>
          <a:p>
            <a:pPr marL="644525" lvl="1" indent="-285750"/>
            <a:r>
              <a:rPr lang="en-US" dirty="0" smtClean="0"/>
              <a:t>lower case, tokenizing</a:t>
            </a:r>
            <a:r>
              <a:rPr lang="en-US" dirty="0"/>
              <a:t>, </a:t>
            </a:r>
            <a:r>
              <a:rPr lang="en-US" dirty="0" smtClean="0"/>
              <a:t>stemming</a:t>
            </a:r>
          </a:p>
          <a:p>
            <a:pPr marL="1004888" lvl="2" indent="-285750"/>
            <a:r>
              <a:rPr lang="en-US" dirty="0" smtClean="0"/>
              <a:t>+ </a:t>
            </a:r>
            <a:r>
              <a:rPr lang="en-US" dirty="0" err="1"/>
              <a:t>stopword</a:t>
            </a:r>
            <a:r>
              <a:rPr lang="en-US" dirty="0"/>
              <a:t> removal using </a:t>
            </a:r>
            <a:r>
              <a:rPr lang="en-US" dirty="0" smtClean="0"/>
              <a:t>custom list</a:t>
            </a:r>
            <a:endParaRPr lang="en-US" dirty="0"/>
          </a:p>
          <a:p>
            <a:pPr marL="285750" indent="-285750"/>
            <a:r>
              <a:rPr lang="en-US" dirty="0" smtClean="0"/>
              <a:t>Everything else is Java 6</a:t>
            </a:r>
          </a:p>
          <a:p>
            <a:pPr marL="285750" indent="-285750"/>
            <a:r>
              <a:rPr lang="en-US" dirty="0" smtClean="0"/>
              <a:t>Redirection </a:t>
            </a:r>
            <a:r>
              <a:rPr lang="en-US" dirty="0"/>
              <a:t>pages are not </a:t>
            </a:r>
            <a:r>
              <a:rPr lang="en-US" dirty="0" smtClean="0"/>
              <a:t>indexed</a:t>
            </a:r>
          </a:p>
          <a:p>
            <a:pPr marL="285750" indent="-285750"/>
            <a:r>
              <a:rPr lang="de-DE" dirty="0" smtClean="0"/>
              <a:t>Supports link </a:t>
            </a:r>
            <a:r>
              <a:rPr lang="de-DE" dirty="0" err="1" smtClean="0"/>
              <a:t>queries</a:t>
            </a:r>
            <a:r>
              <a:rPr lang="de-DE" dirty="0" smtClean="0"/>
              <a:t>, </a:t>
            </a:r>
            <a:r>
              <a:rPr lang="de-DE" dirty="0" err="1" smtClean="0"/>
              <a:t>boolean</a:t>
            </a:r>
            <a:r>
              <a:rPr lang="de-DE" dirty="0" smtClean="0"/>
              <a:t> </a:t>
            </a:r>
            <a:r>
              <a:rPr lang="de-DE" dirty="0" err="1" smtClean="0"/>
              <a:t>queries</a:t>
            </a:r>
            <a:r>
              <a:rPr lang="de-DE" dirty="0" smtClean="0"/>
              <a:t>, </a:t>
            </a:r>
            <a:r>
              <a:rPr lang="de-DE" dirty="0" err="1" smtClean="0"/>
              <a:t>keyword</a:t>
            </a:r>
            <a:r>
              <a:rPr lang="de-DE" dirty="0" smtClean="0"/>
              <a:t> </a:t>
            </a:r>
            <a:r>
              <a:rPr lang="de-DE" dirty="0" err="1" smtClean="0"/>
              <a:t>queries</a:t>
            </a:r>
            <a:r>
              <a:rPr lang="en-US" dirty="0" smtClean="0"/>
              <a:t>, BM25, Pseudo relevance feedback, ..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2E5154-7CD8-48CC-BECC-CBAE234FD236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673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</a:t>
            </a:r>
            <a:r>
              <a:rPr lang="de-DE" dirty="0" err="1" smtClean="0"/>
              <a:t>details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3097213" cy="3312000"/>
          </a:xfrm>
        </p:spPr>
        <p:txBody>
          <a:bodyPr/>
          <a:lstStyle/>
          <a:p>
            <a:pPr>
              <a:buNone/>
            </a:pPr>
            <a:r>
              <a:rPr lang="de-DE" dirty="0" smtClean="0"/>
              <a:t>Linkindex do</a:t>
            </a:r>
            <a:r>
              <a:rPr lang="en-US" dirty="0" err="1" smtClean="0"/>
              <a:t>esn’t</a:t>
            </a:r>
            <a:r>
              <a:rPr lang="en-US" dirty="0" smtClean="0"/>
              <a:t> use a </a:t>
            </a:r>
            <a:r>
              <a:rPr lang="en-US" dirty="0" err="1" smtClean="0"/>
              <a:t>seeklist</a:t>
            </a:r>
            <a:endParaRPr lang="en-US" dirty="0" smtClean="0"/>
          </a:p>
          <a:p>
            <a:pPr marL="644525" lvl="1" indent="-285750"/>
            <a:r>
              <a:rPr lang="en-US" dirty="0" smtClean="0"/>
              <a:t>Binary search on the text file</a:t>
            </a:r>
          </a:p>
          <a:p>
            <a:pPr marL="644525" lvl="1" indent="-285750"/>
            <a:r>
              <a:rPr lang="en-US" dirty="0" smtClean="0"/>
              <a:t>Frees up space in memory</a:t>
            </a:r>
          </a:p>
          <a:p>
            <a:pPr marL="644525" lvl="1" indent="-285750"/>
            <a:r>
              <a:rPr lang="en-US" dirty="0" smtClean="0"/>
              <a:t>Just </a:t>
            </a:r>
            <a:r>
              <a:rPr lang="en-US" dirty="0"/>
              <a:t>used for </a:t>
            </a:r>
            <a:r>
              <a:rPr lang="en-US" dirty="0" err="1"/>
              <a:t>linkto</a:t>
            </a:r>
            <a:r>
              <a:rPr lang="en-US" dirty="0"/>
              <a:t> queries, since those are rarer and easy to </a:t>
            </a:r>
            <a:r>
              <a:rPr lang="en-US" dirty="0" smtClean="0"/>
              <a:t>answer</a:t>
            </a:r>
            <a:endParaRPr lang="de-DE" dirty="0"/>
          </a:p>
          <a:p>
            <a:pPr lvl="1" indent="0">
              <a:buNone/>
            </a:pPr>
            <a:endParaRPr lang="en-US" dirty="0" smtClean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2E5154-7CD8-48CC-BECC-CBAE234FD236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3</a:t>
            </a:fld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3810000" y="742950"/>
            <a:ext cx="4648200" cy="398570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term.equals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</a:p>
          <a:p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raSeekListFile.close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readOffset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//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recalculate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endParaRPr lang="de-DE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term.compareTo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&lt; 0) {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left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rightOffset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-= (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leftOffset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/ 2;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&lt; 0) {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}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smtClean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&gt;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readTerm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</a:t>
            </a:r>
            <a:r>
              <a:rPr lang="de-DE" sz="1100" dirty="0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 err="1">
                <a:solidFill>
                  <a:srgbClr val="69A12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right</a:t>
            </a:r>
            <a:endParaRPr lang="de-DE" sz="1100" dirty="0">
              <a:solidFill>
                <a:srgbClr val="69A12B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raSeekListFile.getFilePointer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leftOffset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+= (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rightOffset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- </a:t>
            </a:r>
            <a:r>
              <a:rPr lang="de-DE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) / 2;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err="1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 &gt; (</a:t>
            </a:r>
            <a:r>
              <a:rPr lang="de-DE" sz="11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raSeekListFile.length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 - 1)) {</a:t>
            </a: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de-DE" sz="1100" b="1" dirty="0">
                <a:solidFill>
                  <a:schemeClr val="accent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</a:t>
            </a:r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de-DE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  <a:endParaRPr lang="de-DE" sz="11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1100" b="1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94232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Implementation </a:t>
            </a:r>
            <a:r>
              <a:rPr lang="de-DE" dirty="0" err="1" smtClean="0"/>
              <a:t>details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>
          <a:xfrm>
            <a:off x="179387" y="1455738"/>
            <a:ext cx="7821613" cy="3312000"/>
          </a:xfrm>
        </p:spPr>
        <p:txBody>
          <a:bodyPr/>
          <a:lstStyle/>
          <a:p>
            <a:pPr>
              <a:buNone/>
            </a:pPr>
            <a:r>
              <a:rPr lang="de-DE" dirty="0" smtClean="0"/>
              <a:t>Terms in </a:t>
            </a:r>
            <a:r>
              <a:rPr lang="de-DE" dirty="0" err="1" smtClean="0"/>
              <a:t>the</a:t>
            </a:r>
            <a:r>
              <a:rPr lang="de-DE" dirty="0" smtClean="0"/>
              <a:t> partial </a:t>
            </a:r>
            <a:r>
              <a:rPr lang="de-DE" dirty="0" err="1" smtClean="0"/>
              <a:t>indexes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Base64 </a:t>
            </a:r>
            <a:r>
              <a:rPr lang="de-DE" dirty="0" err="1" smtClean="0"/>
              <a:t>encoded</a:t>
            </a:r>
            <a:endParaRPr lang="de-DE" dirty="0"/>
          </a:p>
          <a:p>
            <a:pPr marL="644525" lvl="1" indent="-285750"/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include</a:t>
            </a:r>
            <a:r>
              <a:rPr lang="de-DE" dirty="0" smtClean="0"/>
              <a:t> </a:t>
            </a:r>
            <a:r>
              <a:rPr lang="de-DE" dirty="0" err="1" smtClean="0"/>
              <a:t>connected</a:t>
            </a:r>
            <a:r>
              <a:rPr lang="de-DE" dirty="0" smtClean="0"/>
              <a:t> </a:t>
            </a:r>
            <a:r>
              <a:rPr lang="de-DE" dirty="0" err="1" smtClean="0"/>
              <a:t>terms</a:t>
            </a:r>
            <a:endParaRPr lang="de-DE" dirty="0"/>
          </a:p>
          <a:p>
            <a:pPr marL="644525" lvl="1" indent="-285750"/>
            <a:r>
              <a:rPr lang="de-DE" dirty="0" err="1" smtClean="0"/>
              <a:t>benefits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debatable</a:t>
            </a:r>
            <a:endParaRPr lang="en-US" dirty="0"/>
          </a:p>
          <a:p>
            <a:pPr>
              <a:buNone/>
            </a:pPr>
            <a:r>
              <a:rPr lang="en-US" dirty="0" smtClean="0"/>
              <a:t>SAX Parser </a:t>
            </a:r>
            <a:r>
              <a:rPr lang="en-US" smtClean="0"/>
              <a:t>for parsing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2E5154-7CD8-48CC-BECC-CBAE234FD236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421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Other </a:t>
            </a:r>
            <a:r>
              <a:rPr lang="de-DE" dirty="0" err="1" smtClean="0"/>
              <a:t>facts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implementation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indent="-285750"/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single-file </a:t>
            </a:r>
            <a:r>
              <a:rPr lang="de-DE" dirty="0" err="1" smtClean="0"/>
              <a:t>development</a:t>
            </a:r>
            <a:endParaRPr lang="de-DE" dirty="0" smtClean="0"/>
          </a:p>
          <a:p>
            <a:pPr marL="285750" indent="-285750"/>
            <a:r>
              <a:rPr lang="de-DE" dirty="0" smtClean="0"/>
              <a:t>The </a:t>
            </a:r>
            <a:r>
              <a:rPr lang="de-DE" dirty="0" err="1" smtClean="0"/>
              <a:t>seeklist</a:t>
            </a:r>
            <a:r>
              <a:rPr lang="de-DE" dirty="0" smtClean="0"/>
              <a:t> </a:t>
            </a:r>
            <a:r>
              <a:rPr lang="de-DE" dirty="0" err="1" smtClean="0"/>
              <a:t>caused</a:t>
            </a:r>
            <a:r>
              <a:rPr lang="de-DE" dirty="0" smtClean="0"/>
              <a:t> </a:t>
            </a:r>
            <a:r>
              <a:rPr lang="de-DE" dirty="0" err="1" smtClean="0"/>
              <a:t>strange</a:t>
            </a:r>
            <a:r>
              <a:rPr lang="de-DE" dirty="0" smtClean="0"/>
              <a:t> </a:t>
            </a:r>
            <a:r>
              <a:rPr lang="de-DE" dirty="0" err="1" smtClean="0"/>
              <a:t>memory</a:t>
            </a:r>
            <a:r>
              <a:rPr lang="de-DE" dirty="0" smtClean="0"/>
              <a:t> </a:t>
            </a:r>
            <a:r>
              <a:rPr lang="de-DE" dirty="0" err="1" smtClean="0"/>
              <a:t>problems</a:t>
            </a:r>
            <a:r>
              <a:rPr lang="de-DE" dirty="0" smtClean="0"/>
              <a:t> </a:t>
            </a:r>
            <a:r>
              <a:rPr lang="de-DE" dirty="0" err="1" smtClean="0"/>
              <a:t>when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was </a:t>
            </a:r>
            <a:r>
              <a:rPr lang="de-DE" dirty="0" err="1" smtClean="0"/>
              <a:t>parsed</a:t>
            </a:r>
            <a:endParaRPr lang="de-DE" dirty="0" smtClean="0"/>
          </a:p>
          <a:p>
            <a:pPr marL="644525" lvl="1" indent="-285750"/>
            <a:r>
              <a:rPr lang="en-US" dirty="0" smtClean="0"/>
              <a:t>E.g.: </a:t>
            </a:r>
          </a:p>
          <a:p>
            <a:pPr lvl="1" indent="0">
              <a:buNone/>
            </a:pPr>
            <a:endParaRPr lang="en-US" dirty="0"/>
          </a:p>
          <a:p>
            <a:pPr lvl="1" indent="0">
              <a:buNone/>
            </a:pPr>
            <a:endParaRPr lang="de-DE" dirty="0"/>
          </a:p>
          <a:p>
            <a:pPr lvl="1" indent="0">
              <a:buNone/>
            </a:pPr>
            <a:endParaRPr lang="de-DE" dirty="0" smtClean="0"/>
          </a:p>
          <a:p>
            <a:pPr lvl="1" indent="0">
              <a:buNone/>
            </a:pPr>
            <a:endParaRPr lang="de-DE" dirty="0"/>
          </a:p>
          <a:p>
            <a:pPr lvl="1" indent="0">
              <a:buNone/>
            </a:pPr>
            <a:endParaRPr lang="de-DE" dirty="0" smtClean="0"/>
          </a:p>
          <a:p>
            <a:pPr lvl="1" indent="0">
              <a:buNone/>
            </a:pPr>
            <a:endParaRPr lang="en-US" smtClean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F05E7FB-7F12-47F6-B83B-C69C757D9922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5</a:t>
            </a:fld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1371600" y="2077581"/>
            <a:ext cx="7315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225 </a:t>
            </a:r>
            <a: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MB </a:t>
            </a:r>
            <a:r>
              <a:rPr lang="de-DE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free</a:t>
            </a:r>
            <a: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of</a:t>
            </a:r>
            <a: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 total: 1630 MB</a:t>
            </a:r>
            <a:br>
              <a:rPr lang="de-DE" sz="1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Exception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thread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java.lang.OutOfMemoryError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			Java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heap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Space</a:t>
            </a:r>
            <a:b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java.util.Arrays.copyOfRange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(Arrays.java:3658)</a:t>
            </a:r>
            <a:b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.&lt;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init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&gt;(String.java:201)</a:t>
            </a:r>
            <a:b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java.lang.StringBuilder.toString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(StringBuilder.java:407)</a:t>
            </a:r>
            <a:b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 </a:t>
            </a:r>
            <a:r>
              <a:rPr lang="de-DE" sz="14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de.hpi.krestel.mySearchEngine.IndexHandler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	.</a:t>
            </a:r>
            <a:r>
              <a:rPr lang="de-DE" sz="1400" b="1" dirty="0" err="1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loadIndex</a:t>
            </a:r>
            <a:r>
              <a:rPr lang="de-DE" sz="1400" b="1" dirty="0" smtClean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(IndexHandler.java:934</a:t>
            </a:r>
            <a:r>
              <a:rPr lang="de-DE" sz="14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25294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Questions</a:t>
            </a:r>
            <a:r>
              <a:rPr lang="de-DE" dirty="0"/>
              <a:t>?</a:t>
            </a:r>
            <a:r>
              <a:rPr lang="de-DE" dirty="0" smtClean="0"/>
              <a:t>!</a:t>
            </a:r>
            <a:endParaRPr lang="de-DE" dirty="0"/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F05E7FB-7F12-47F6-B83B-C69C757D9922}" type="datetime1">
              <a:rPr lang="de-DE" smtClean="0"/>
              <a:t>10.10.2014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de-DE" smtClean="0"/>
              <a:t>Search Engine Implementation Seminar</a:t>
            </a:r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C8A787C3-04D9-4C52-B222-805353B623A1}" type="slidenum">
              <a:rPr lang="de-DE" smtClean="0"/>
              <a:t>6</a:t>
            </a:fld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748" y="730155"/>
            <a:ext cx="5918504" cy="368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6329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pi_ppt_master_16_9">
  <a:themeElements>
    <a:clrScheme name="HPI">
      <a:dk1>
        <a:sysClr val="windowText" lastClr="000000"/>
      </a:dk1>
      <a:lt1>
        <a:sysClr val="window" lastClr="FFFFFF"/>
      </a:lt1>
      <a:dk2>
        <a:srgbClr val="5A6065"/>
      </a:dk2>
      <a:lt2>
        <a:srgbClr val="868D91"/>
      </a:lt2>
      <a:accent1>
        <a:srgbClr val="B1063A"/>
      </a:accent1>
      <a:accent2>
        <a:srgbClr val="DD6108"/>
      </a:accent2>
      <a:accent3>
        <a:srgbClr val="F6A800"/>
      </a:accent3>
      <a:accent4>
        <a:srgbClr val="007A9E"/>
      </a:accent4>
      <a:accent5>
        <a:srgbClr val="5A6065"/>
      </a:accent5>
      <a:accent6>
        <a:srgbClr val="868D91"/>
      </a:accent6>
      <a:hlink>
        <a:srgbClr val="007A9E"/>
      </a:hlink>
      <a:folHlink>
        <a:srgbClr val="C0C4C8"/>
      </a:folHlink>
    </a:clrScheme>
    <a:fontScheme name="Ganymed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DD610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hpi_ppt_master_16_9</Template>
  <TotalTime>0</TotalTime>
  <Words>243</Words>
  <Application>Microsoft Office PowerPoint</Application>
  <PresentationFormat>Bildschirmpräsentation (16:9)</PresentationFormat>
  <Paragraphs>67</Paragraphs>
  <Slides>6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2" baseType="lpstr">
      <vt:lpstr>Arial</vt:lpstr>
      <vt:lpstr>Verdana</vt:lpstr>
      <vt:lpstr>Calibri</vt:lpstr>
      <vt:lpstr>Courier New</vt:lpstr>
      <vt:lpstr>hpi_ppt_master_16_9</vt:lpstr>
      <vt:lpstr>Image</vt:lpstr>
      <vt:lpstr>SearchEngineRetrEvil Tim Sporleder, Manuel Zedel Search Engine Implementation Seminar</vt:lpstr>
      <vt:lpstr>General facts about our implementation</vt:lpstr>
      <vt:lpstr>Implementation details</vt:lpstr>
      <vt:lpstr>Implementation details</vt:lpstr>
      <vt:lpstr>Other facts about our implementation</vt:lpstr>
      <vt:lpstr>Questions?!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2014-07-17T11:14:24Z</dcterms:created>
  <dcterms:modified xsi:type="dcterms:W3CDTF">2014-10-09T23:05:05Z</dcterms:modified>
</cp:coreProperties>
</file>

<file path=docProps/thumbnail.jpeg>
</file>